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76338" y="533757"/>
            <a:ext cx="2840355" cy="364808"/>
          </a:xfrm>
          <a:prstGeom prst="roundRect">
            <a:avLst>
              <a:gd name="adj" fmla="val 17879"/>
            </a:avLst>
          </a:prstGeom>
          <a:solidFill>
            <a:srgbClr val="D6F5E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92781" y="638532"/>
            <a:ext cx="155258" cy="1552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25667" y="591979"/>
            <a:ext cx="2374583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RECOMMENDATIONS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176338" y="976193"/>
            <a:ext cx="6956107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Action Plan for Growth</a:t>
            </a:r>
            <a:endParaRPr lang="en-US" sz="3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8" y="1873925"/>
            <a:ext cx="970478" cy="11646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0888" y="2067997"/>
            <a:ext cx="31315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340888" y="2487692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73% non-subscriber base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8" y="3038594"/>
            <a:ext cx="970478" cy="11646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40888" y="3232666"/>
            <a:ext cx="273046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Loyalty Programs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2340888" y="3652361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strengthen 80% loyal customer segment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38" y="4203263"/>
            <a:ext cx="970478" cy="11646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40888" y="4397335"/>
            <a:ext cx="348162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2340888" y="4817031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 on high-discount products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338" y="5367933"/>
            <a:ext cx="970478" cy="11646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340888" y="5562005"/>
            <a:ext cx="304502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2340888" y="5981700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338" y="6532602"/>
            <a:ext cx="970478" cy="116466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340888" y="6726674"/>
            <a:ext cx="301299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Positioning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2340888" y="7146369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items (Gloves, Sandals, Boots) in campaigns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743664"/>
            <a:ext cx="1968937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811649"/>
            <a:ext cx="16967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2606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2422922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657499" y="3454717"/>
            <a:ext cx="2881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3945136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0084" y="2422922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10600730" y="3454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00084" y="3945136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per customer transaction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237917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6680716" y="62697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280190" y="6760131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coverage across regions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00084" y="5237917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10600730" y="62697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200084" y="6760131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segments tracked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76613"/>
            <a:ext cx="213979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60662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552218"/>
            <a:ext cx="15801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08823"/>
            <a:ext cx="10155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12807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 for analysis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412807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Exploration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df.info() and .describe() for summary statistics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412807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37 missing Review Ratings using median by category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555218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729526"/>
            <a:ext cx="3584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and purchase_frequency_days columns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555218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729526"/>
            <a:ext cx="3866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1728788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0698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15484"/>
            <a:ext cx="118443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64469"/>
            <a:ext cx="6744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8560"/>
            <a:ext cx="7604284" cy="400109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717488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E3E33"/>
          </a:solidFill>
          <a:ln/>
        </p:spPr>
      </p:sp>
      <p:sp>
        <p:nvSpPr>
          <p:cNvPr id="8" name="Text 4"/>
          <p:cNvSpPr/>
          <p:nvPr/>
        </p:nvSpPr>
        <p:spPr>
          <a:xfrm>
            <a:off x="4005262" y="6800136"/>
            <a:ext cx="5144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72132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DC5A1"/>
          </a:solidFill>
          <a:ln/>
        </p:spPr>
      </p:sp>
      <p:sp>
        <p:nvSpPr>
          <p:cNvPr id="10" name="Text 6"/>
          <p:cNvSpPr/>
          <p:nvPr/>
        </p:nvSpPr>
        <p:spPr>
          <a:xfrm>
            <a:off x="4959906" y="6800136"/>
            <a:ext cx="76473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959096" y="2740223"/>
            <a:ext cx="48850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Male customers drive 68% of total revenue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8959096" y="3817620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shoppers generated $157,890 compared to $75,191 from female customers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959096" y="474749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significant gap suggests opportunities for targeted marketing to female segments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02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Spending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7996"/>
            <a:ext cx="3664744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2430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097179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839 customers used discounts but spent above average ($59.76)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0179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2524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Express Shipping Premium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409717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Express: $60.48 avg vs Standard: $58.46 avg purchase amount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881568"/>
            <a:ext cx="35580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19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 (3.86), Sandals (3.84), Boots (3.82) lead ratings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35950" y="391239"/>
            <a:ext cx="1509236" cy="281345"/>
          </a:xfrm>
          <a:prstGeom prst="roundRect">
            <a:avLst>
              <a:gd name="adj" fmla="val 16915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928461" y="441246"/>
            <a:ext cx="1324213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ANALYSIS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835950" y="729139"/>
            <a:ext cx="7133630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Subscribers vs Non-Subscribers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4118015" y="2463879"/>
            <a:ext cx="174200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27%</a:t>
            </a:r>
            <a:endParaRPr lang="en-US" sz="2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6919" y="1578769"/>
            <a:ext cx="2124432" cy="21244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103965" y="3880128"/>
            <a:ext cx="1770340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835950" y="4242911"/>
            <a:ext cx="4306372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1,053 customers with subscriptions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118015" y="5673328"/>
            <a:ext cx="174200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73%</a:t>
            </a:r>
            <a:endParaRPr lang="en-US" sz="2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9" y="4788218"/>
            <a:ext cx="2124432" cy="212443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055388" y="7089577"/>
            <a:ext cx="1867376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Non-Subscribers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2835950" y="7452360"/>
            <a:ext cx="4306372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2,847 customers without subscriptions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95461" y="1525667"/>
            <a:ext cx="3467814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Similar spending patterns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495461" y="1932742"/>
            <a:ext cx="4306372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Subscribers: $59.49 avg spend, $62,645 total revenue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7495461" y="2208967"/>
            <a:ext cx="4306372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Non-subscribers: $59.87 avg spend, $170,436 total revenue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7495461" y="2485192"/>
            <a:ext cx="4306372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Massive untapped potential in non-subscriber segment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446"/>
            <a:ext cx="8819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060853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4892" y="2716649"/>
            <a:ext cx="318968" cy="318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287667"/>
            <a:ext cx="1428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778085"/>
            <a:ext cx="14288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380899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424476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4892" y="3918347"/>
            <a:ext cx="318968" cy="3189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651290"/>
            <a:ext cx="1752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141708"/>
            <a:ext cx="1752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74452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788098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4773" y="5281970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014913"/>
            <a:ext cx="1746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505331"/>
            <a:ext cx="17467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3501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of customers classified as Loyal - strong retention foundation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3790" y="69682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958 repeat buyers (&gt;5 purchases) show higher subscription rates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85192" y="852845"/>
            <a:ext cx="1811417" cy="314325"/>
          </a:xfrm>
          <a:prstGeom prst="roundRect">
            <a:avLst>
              <a:gd name="adj" fmla="val 17875"/>
            </a:avLst>
          </a:prstGeom>
          <a:solidFill>
            <a:srgbClr val="D6F5EE"/>
          </a:solidFill>
          <a:ln/>
        </p:spPr>
      </p:sp>
      <p:sp>
        <p:nvSpPr>
          <p:cNvPr id="4" name="Text 1"/>
          <p:cNvSpPr/>
          <p:nvPr/>
        </p:nvSpPr>
        <p:spPr>
          <a:xfrm>
            <a:off x="685443" y="902970"/>
            <a:ext cx="1610916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PERFORMANCE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85192" y="1233964"/>
            <a:ext cx="6863239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 Products by Category</a:t>
            </a:r>
            <a:endParaRPr lang="en-US" sz="3250" dirty="0"/>
          </a:p>
        </p:txBody>
      </p:sp>
      <p:sp>
        <p:nvSpPr>
          <p:cNvPr id="6" name="Shape 3"/>
          <p:cNvSpPr/>
          <p:nvPr/>
        </p:nvSpPr>
        <p:spPr>
          <a:xfrm>
            <a:off x="585192" y="2007156"/>
            <a:ext cx="7973616" cy="1009055"/>
          </a:xfrm>
          <a:prstGeom prst="roundRect">
            <a:avLst>
              <a:gd name="adj" fmla="val 696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08052" y="2030016"/>
            <a:ext cx="668774" cy="963335"/>
          </a:xfrm>
          <a:prstGeom prst="roundRect">
            <a:avLst>
              <a:gd name="adj" fmla="val 6400"/>
            </a:avLst>
          </a:prstGeom>
          <a:solidFill>
            <a:srgbClr val="D6F5EE"/>
          </a:solidFill>
          <a:ln/>
        </p:spPr>
      </p:sp>
      <p:sp>
        <p:nvSpPr>
          <p:cNvPr id="8" name="Text 5"/>
          <p:cNvSpPr/>
          <p:nvPr/>
        </p:nvSpPr>
        <p:spPr>
          <a:xfrm>
            <a:off x="813197" y="2354937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43990" y="2197179"/>
            <a:ext cx="209014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Clothing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443990" y="2558772"/>
            <a:ext cx="692479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 (171), Pants (171), Shirt (169)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85192" y="3183374"/>
            <a:ext cx="7973616" cy="1009055"/>
          </a:xfrm>
          <a:prstGeom prst="roundRect">
            <a:avLst>
              <a:gd name="adj" fmla="val 696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08052" y="3206234"/>
            <a:ext cx="668774" cy="963335"/>
          </a:xfrm>
          <a:prstGeom prst="roundRect">
            <a:avLst>
              <a:gd name="adj" fmla="val 6400"/>
            </a:avLst>
          </a:prstGeom>
          <a:solidFill>
            <a:srgbClr val="D6F5EE"/>
          </a:solidFill>
          <a:ln/>
        </p:spPr>
      </p:sp>
      <p:sp>
        <p:nvSpPr>
          <p:cNvPr id="13" name="Text 10"/>
          <p:cNvSpPr/>
          <p:nvPr/>
        </p:nvSpPr>
        <p:spPr>
          <a:xfrm>
            <a:off x="813197" y="3531156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443990" y="3373398"/>
            <a:ext cx="209014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Accessories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43990" y="3734991"/>
            <a:ext cx="692479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 (171), Sunglasses (161), Belt (161)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85192" y="4359593"/>
            <a:ext cx="7973616" cy="1009055"/>
          </a:xfrm>
          <a:prstGeom prst="roundRect">
            <a:avLst>
              <a:gd name="adj" fmla="val 696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8052" y="4382453"/>
            <a:ext cx="668774" cy="963335"/>
          </a:xfrm>
          <a:prstGeom prst="roundRect">
            <a:avLst>
              <a:gd name="adj" fmla="val 6400"/>
            </a:avLst>
          </a:prstGeom>
          <a:solidFill>
            <a:srgbClr val="D6F5EE"/>
          </a:solidFill>
          <a:ln/>
        </p:spPr>
      </p:sp>
      <p:sp>
        <p:nvSpPr>
          <p:cNvPr id="18" name="Text 15"/>
          <p:cNvSpPr/>
          <p:nvPr/>
        </p:nvSpPr>
        <p:spPr>
          <a:xfrm>
            <a:off x="813197" y="4707374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443990" y="4549616"/>
            <a:ext cx="209014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Footwear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443990" y="4911209"/>
            <a:ext cx="692479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 (160), Shoes (150), Sneakers (145)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585192" y="5535811"/>
            <a:ext cx="7973616" cy="1009055"/>
          </a:xfrm>
          <a:prstGeom prst="roundRect">
            <a:avLst>
              <a:gd name="adj" fmla="val 696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608052" y="5558671"/>
            <a:ext cx="668774" cy="963335"/>
          </a:xfrm>
          <a:prstGeom prst="roundRect">
            <a:avLst>
              <a:gd name="adj" fmla="val 6400"/>
            </a:avLst>
          </a:prstGeom>
          <a:solidFill>
            <a:srgbClr val="D6F5EE"/>
          </a:solidFill>
          <a:ln/>
        </p:spPr>
      </p:sp>
      <p:sp>
        <p:nvSpPr>
          <p:cNvPr id="23" name="Text 20"/>
          <p:cNvSpPr/>
          <p:nvPr/>
        </p:nvSpPr>
        <p:spPr>
          <a:xfrm>
            <a:off x="813197" y="5883593"/>
            <a:ext cx="25074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1443990" y="5725835"/>
            <a:ext cx="209014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Outerwear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443990" y="6087428"/>
            <a:ext cx="692479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Jacket (163), Coat (161)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835938" y="6921103"/>
            <a:ext cx="7722870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Hat, Sneakers, and Coat show highest discount dependency at ~50% discount rate</a:t>
            </a:r>
            <a:endParaRPr lang="en-US" sz="1300" dirty="0"/>
          </a:p>
        </p:txBody>
      </p:sp>
      <p:sp>
        <p:nvSpPr>
          <p:cNvPr id="27" name="Shape 24"/>
          <p:cNvSpPr/>
          <p:nvPr/>
        </p:nvSpPr>
        <p:spPr>
          <a:xfrm>
            <a:off x="585192" y="6732984"/>
            <a:ext cx="22860" cy="643652"/>
          </a:xfrm>
          <a:prstGeom prst="rect">
            <a:avLst/>
          </a:prstGeom>
          <a:solidFill>
            <a:srgbClr val="26A688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27922" y="424934"/>
            <a:ext cx="1696283" cy="290274"/>
          </a:xfrm>
          <a:prstGeom prst="roundRect">
            <a:avLst>
              <a:gd name="adj" fmla="val 17888"/>
            </a:avLst>
          </a:prstGeom>
          <a:solidFill>
            <a:srgbClr val="D6F5E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20553" y="508278"/>
            <a:ext cx="123587" cy="1235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05933" y="471249"/>
            <a:ext cx="1325642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INSIGHTS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2427922" y="777002"/>
            <a:ext cx="5046702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Distribution</a:t>
            </a:r>
            <a:endParaRPr lang="en-US" sz="3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22" y="1491615"/>
            <a:ext cx="9774555" cy="54736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27922" y="7139107"/>
            <a:ext cx="977455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lead revenue generation, followed closely by Middle-aged customers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2427922" y="7560112"/>
            <a:ext cx="977455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Relatively balanced distribution across age groups presents opportunities for targeted campaigns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2026-01-06T03:06:11Z</dcterms:created>
  <dcterms:modified xsi:type="dcterms:W3CDTF">2026-01-06T03:06:11Z</dcterms:modified>
</cp:coreProperties>
</file>